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14"/>
  </p:handoutMasterIdLst>
  <p:sldIdLst>
    <p:sldId id="256" r:id="rId2"/>
    <p:sldId id="263" r:id="rId3"/>
    <p:sldId id="261" r:id="rId4"/>
    <p:sldId id="258" r:id="rId5"/>
    <p:sldId id="260" r:id="rId6"/>
    <p:sldId id="257" r:id="rId7"/>
    <p:sldId id="262" r:id="rId8"/>
    <p:sldId id="259" r:id="rId9"/>
    <p:sldId id="267" r:id="rId10"/>
    <p:sldId id="265" r:id="rId11"/>
    <p:sldId id="266"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5" autoAdjust="0"/>
    <p:restoredTop sz="94660"/>
  </p:normalViewPr>
  <p:slideViewPr>
    <p:cSldViewPr>
      <p:cViewPr varScale="1">
        <p:scale>
          <a:sx n="72" d="100"/>
          <a:sy n="72" d="100"/>
        </p:scale>
        <p:origin x="-112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B331BB-577C-41EC-A261-84B7460F29D3}" type="datetimeFigureOut">
              <a:rPr lang="en-US" smtClean="0"/>
              <a:t>10/15/2010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B50FFF-2FAF-4131-8DC1-983965180F12}"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BD16569-9B57-40FF-BD4B-9D906D89E5F1}" type="datetimeFigureOut">
              <a:rPr lang="en-US" smtClean="0"/>
              <a:pPr/>
              <a:t>10/15/2010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CFE4FDA-690F-4746-902C-B5DCA73334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D16569-9B57-40FF-BD4B-9D906D89E5F1}" type="datetimeFigureOut">
              <a:rPr lang="en-US" smtClean="0"/>
              <a:pPr/>
              <a:t>10/15/2010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FE4FDA-690F-4746-902C-B5DCA73334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D16569-9B57-40FF-BD4B-9D906D89E5F1}" type="datetimeFigureOut">
              <a:rPr lang="en-US" smtClean="0"/>
              <a:pPr/>
              <a:t>10/15/2010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FE4FDA-690F-4746-902C-B5DCA73334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BD16569-9B57-40FF-BD4B-9D906D89E5F1}" type="datetimeFigureOut">
              <a:rPr lang="en-US" smtClean="0"/>
              <a:pPr/>
              <a:t>10/15/2010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3CFE4FDA-690F-4746-902C-B5DCA73334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BD16569-9B57-40FF-BD4B-9D906D89E5F1}" type="datetimeFigureOut">
              <a:rPr lang="en-US" smtClean="0"/>
              <a:pPr/>
              <a:t>10/15/2010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3CFE4FDA-690F-4746-902C-B5DCA73334CC}"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BD16569-9B57-40FF-BD4B-9D906D89E5F1}" type="datetimeFigureOut">
              <a:rPr lang="en-US" smtClean="0"/>
              <a:pPr/>
              <a:t>10/15/2010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3CFE4FDA-690F-4746-902C-B5DCA73334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BD16569-9B57-40FF-BD4B-9D906D89E5F1}" type="datetimeFigureOut">
              <a:rPr lang="en-US" smtClean="0"/>
              <a:pPr/>
              <a:t>10/15/2010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CFE4FDA-690F-4746-902C-B5DCA73334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BD16569-9B57-40FF-BD4B-9D906D89E5F1}" type="datetimeFigureOut">
              <a:rPr lang="en-US" smtClean="0"/>
              <a:pPr/>
              <a:t>10/15/2010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FE4FDA-690F-4746-902C-B5DCA73334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BD16569-9B57-40FF-BD4B-9D906D89E5F1}" type="datetimeFigureOut">
              <a:rPr lang="en-US" smtClean="0"/>
              <a:pPr/>
              <a:t>10/15/2010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3CFE4FDA-690F-4746-902C-B5DCA73334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BD16569-9B57-40FF-BD4B-9D906D89E5F1}" type="datetimeFigureOut">
              <a:rPr lang="en-US" smtClean="0"/>
              <a:pPr/>
              <a:t>10/15/2010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CFE4FDA-690F-4746-902C-B5DCA73334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BD16569-9B57-40FF-BD4B-9D906D89E5F1}" type="datetimeFigureOut">
              <a:rPr lang="en-US" smtClean="0"/>
              <a:pPr/>
              <a:t>10/15/2010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CFE4FDA-690F-4746-902C-B5DCA73334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D16569-9B57-40FF-BD4B-9D906D89E5F1}" type="datetimeFigureOut">
              <a:rPr lang="en-US" smtClean="0"/>
              <a:pPr/>
              <a:t>10/15/2010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CFE4FDA-690F-4746-902C-B5DCA73334C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210" y="381000"/>
            <a:ext cx="9111790" cy="1323439"/>
          </a:xfrm>
          <a:prstGeom prst="rect">
            <a:avLst/>
          </a:prstGeom>
          <a:noFill/>
        </p:spPr>
        <p:txBody>
          <a:bodyPr wrap="none" lIns="91440" tIns="45720" rIns="91440" bIns="45720">
            <a:spAutoFit/>
          </a:bodyPr>
          <a:lstStyle/>
          <a:p>
            <a:pPr algn="ctr"/>
            <a:r>
              <a:rPr lang="en-US" sz="8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1">
                      <a:satMod val="175000"/>
                      <a:alpha val="40000"/>
                    </a:schemeClr>
                  </a:glow>
                  <a:outerShdw blurRad="41275" dist="12700" dir="12000000" algn="tl" rotWithShape="0">
                    <a:srgbClr val="000000">
                      <a:alpha val="40000"/>
                    </a:srgbClr>
                  </a:outerShdw>
                  <a:reflection blurRad="6350" stA="60000" endA="900" endPos="58000" dir="5400000" sy="-100000" algn="bl" rotWithShape="0"/>
                </a:effectLst>
              </a:rPr>
              <a:t>Predicting Heights</a:t>
            </a:r>
            <a:endParaRPr lang="en-US" sz="8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1">
                    <a:satMod val="175000"/>
                    <a:alpha val="40000"/>
                  </a:schemeClr>
                </a:glow>
                <a:outerShdw blurRad="41275" dist="12700" dir="12000000" algn="tl" rotWithShape="0">
                  <a:srgbClr val="000000">
                    <a:alpha val="40000"/>
                  </a:srgbClr>
                </a:outerShdw>
                <a:reflection blurRad="6350" stA="60000" endA="900" endPos="58000" dir="5400000" sy="-100000" algn="bl" rotWithShape="0"/>
              </a:effectLst>
            </a:endParaRPr>
          </a:p>
        </p:txBody>
      </p:sp>
      <p:sp>
        <p:nvSpPr>
          <p:cNvPr id="5" name="Rectangle 4"/>
          <p:cNvSpPr/>
          <p:nvPr/>
        </p:nvSpPr>
        <p:spPr>
          <a:xfrm>
            <a:off x="762000" y="4648200"/>
            <a:ext cx="7322838" cy="1200329"/>
          </a:xfrm>
          <a:prstGeom prst="rect">
            <a:avLst/>
          </a:prstGeom>
          <a:noFill/>
        </p:spPr>
        <p:txBody>
          <a:bodyPr wrap="none" lIns="91440" tIns="45720" rIns="91440" bIns="45720">
            <a:spAutoFit/>
          </a:bodyPr>
          <a:lstStyle/>
          <a:p>
            <a:pPr algn="ct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1">
                      <a:satMod val="175000"/>
                      <a:alpha val="40000"/>
                    </a:schemeClr>
                  </a:glow>
                  <a:outerShdw blurRad="41275" dist="12700" dir="12000000" algn="tl" rotWithShape="0">
                    <a:srgbClr val="000000">
                      <a:alpha val="40000"/>
                    </a:srgbClr>
                  </a:outerShdw>
                  <a:reflection blurRad="6350" stA="60000" endA="900" endPos="58000" dir="5400000" sy="-100000" algn="bl" rotWithShape="0"/>
                </a:effectLst>
              </a:rPr>
              <a:t>By: Chelsea Carleton,</a:t>
            </a:r>
          </a:p>
          <a:p>
            <a:pPr algn="ct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1">
                      <a:satMod val="175000"/>
                      <a:alpha val="40000"/>
                    </a:schemeClr>
                  </a:glow>
                  <a:outerShdw blurRad="41275" dist="12700" dir="12000000" algn="tl" rotWithShape="0">
                    <a:srgbClr val="000000">
                      <a:alpha val="40000"/>
                    </a:srgbClr>
                  </a:outerShdw>
                  <a:reflection blurRad="6350" stA="60000" endA="900" endPos="58000" dir="5400000" sy="-100000" algn="bl" rotWithShape="0"/>
                </a:effectLst>
              </a:rPr>
              <a:t>Colleen </a:t>
            </a:r>
            <a:r>
              <a:rPr lang="en-US" sz="3600" b="1" dirty="0" err="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1">
                      <a:satMod val="175000"/>
                      <a:alpha val="40000"/>
                    </a:schemeClr>
                  </a:glow>
                  <a:outerShdw blurRad="41275" dist="12700" dir="12000000" algn="tl" rotWithShape="0">
                    <a:srgbClr val="000000">
                      <a:alpha val="40000"/>
                    </a:srgbClr>
                  </a:outerShdw>
                  <a:reflection blurRad="6350" stA="60000" endA="900" endPos="58000" dir="5400000" sy="-100000" algn="bl" rotWithShape="0"/>
                </a:effectLst>
              </a:rPr>
              <a:t>Kempf</a:t>
            </a: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1">
                      <a:satMod val="175000"/>
                      <a:alpha val="40000"/>
                    </a:schemeClr>
                  </a:glow>
                  <a:outerShdw blurRad="41275" dist="12700" dir="12000000" algn="tl" rotWithShape="0">
                    <a:srgbClr val="000000">
                      <a:alpha val="40000"/>
                    </a:srgbClr>
                  </a:outerShdw>
                  <a:reflection blurRad="6350" stA="60000" endA="900" endPos="58000" dir="5400000" sy="-100000" algn="bl" rotWithShape="0"/>
                </a:effectLst>
              </a:rPr>
              <a:t> &amp; Alex Coppola</a:t>
            </a:r>
            <a:endParaRPr lang="en-US"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1">
                    <a:satMod val="175000"/>
                    <a:alpha val="40000"/>
                  </a:schemeClr>
                </a:glow>
                <a:outerShdw blurRad="41275" dist="12700" dir="12000000" algn="tl" rotWithShape="0">
                  <a:srgbClr val="000000">
                    <a:alpha val="40000"/>
                  </a:srgbClr>
                </a:outerShdw>
                <a:reflection blurRad="6350" stA="60000" endA="900" endPos="58000" dir="5400000" sy="-100000" algn="bl" rotWithShape="0"/>
              </a:effectLst>
            </a:endParaRPr>
          </a:p>
        </p:txBody>
      </p:sp>
      <p:sp>
        <p:nvSpPr>
          <p:cNvPr id="11266" name="AutoShape 2" descr="http://www.beaconlearningcenter.com/weblessons/measuringtools/METRIC_RULER2.gif"/>
          <p:cNvSpPr>
            <a:spLocks noChangeAspect="1" noChangeArrowheads="1"/>
          </p:cNvSpPr>
          <p:nvPr/>
        </p:nvSpPr>
        <p:spPr bwMode="auto">
          <a:xfrm>
            <a:off x="155575" y="-669925"/>
            <a:ext cx="1743075" cy="14001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68" name="AutoShape 4" descr="http://www.beaconlearningcenter.com/weblessons/measuringtools/METRIC_RULER2.gif"/>
          <p:cNvSpPr>
            <a:spLocks noChangeAspect="1" noChangeArrowheads="1"/>
          </p:cNvSpPr>
          <p:nvPr/>
        </p:nvSpPr>
        <p:spPr bwMode="auto">
          <a:xfrm>
            <a:off x="155575" y="-669925"/>
            <a:ext cx="1743075" cy="14001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An inch ruler is used to measure length."/>
          <p:cNvSpPr>
            <a:spLocks noChangeAspect="1" noChangeArrowheads="1"/>
          </p:cNvSpPr>
          <p:nvPr/>
        </p:nvSpPr>
        <p:spPr bwMode="auto">
          <a:xfrm>
            <a:off x="155575" y="-465138"/>
            <a:ext cx="1371600" cy="9715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www.beaconlearningcenter.com/weblessons/measuringtools/METRIC_RULER2.gif"/>
          <p:cNvSpPr>
            <a:spLocks noChangeAspect="1" noChangeArrowheads="1"/>
          </p:cNvSpPr>
          <p:nvPr/>
        </p:nvSpPr>
        <p:spPr bwMode="auto">
          <a:xfrm>
            <a:off x="155575" y="-669925"/>
            <a:ext cx="1743075" cy="14001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5" name="AutoShape 11" descr="http://www.beaconlearningcenter.com/weblessons/measuringtools/METRIC_RULER2.gif"/>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276" name="Picture 12"/>
          <p:cNvPicPr>
            <a:picLocks noChangeAspect="1" noChangeArrowheads="1"/>
          </p:cNvPicPr>
          <p:nvPr/>
        </p:nvPicPr>
        <p:blipFill>
          <a:blip r:embed="rId2" cstate="print"/>
          <a:srcRect t="23958" r="79688" b="52084"/>
          <a:stretch>
            <a:fillRect/>
          </a:stretch>
        </p:blipFill>
        <p:spPr bwMode="auto">
          <a:xfrm>
            <a:off x="2971800" y="2590800"/>
            <a:ext cx="3429000" cy="17526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99032"/>
          </a:xfrm>
        </p:spPr>
        <p:txBody>
          <a:bodyPr/>
          <a:lstStyle/>
          <a:p>
            <a:r>
              <a:rPr lang="en-US" dirty="0" smtClean="0"/>
              <a:t>Prediction of Teacher’s Heights</a:t>
            </a:r>
            <a:endParaRPr lang="en-US" dirty="0"/>
          </a:p>
        </p:txBody>
      </p:sp>
      <p:sp>
        <p:nvSpPr>
          <p:cNvPr id="3" name="Content Placeholder 2"/>
          <p:cNvSpPr>
            <a:spLocks noGrp="1"/>
          </p:cNvSpPr>
          <p:nvPr>
            <p:ph idx="1"/>
          </p:nvPr>
        </p:nvSpPr>
        <p:spPr>
          <a:xfrm>
            <a:off x="381000" y="1219200"/>
            <a:ext cx="8229600" cy="5181600"/>
          </a:xfrm>
          <a:ln>
            <a:noFill/>
          </a:ln>
        </p:spPr>
        <p:txBody>
          <a:bodyPr>
            <a:normAutofit/>
          </a:bodyPr>
          <a:lstStyle/>
          <a:p>
            <a:r>
              <a:rPr lang="en-US" dirty="0" smtClean="0"/>
              <a:t>Mrs. </a:t>
            </a:r>
            <a:r>
              <a:rPr lang="en-US" dirty="0" err="1" smtClean="0"/>
              <a:t>Mattern</a:t>
            </a:r>
            <a:r>
              <a:rPr lang="en-US" dirty="0" smtClean="0"/>
              <a:t>:</a:t>
            </a:r>
          </a:p>
          <a:p>
            <a:pPr lvl="1"/>
            <a:r>
              <a:rPr lang="en-US" dirty="0" smtClean="0"/>
              <a:t>y= 11.9 + 1.62x </a:t>
            </a:r>
          </a:p>
          <a:p>
            <a:pPr lvl="2"/>
            <a:r>
              <a:rPr lang="en-US" dirty="0" smtClean="0"/>
              <a:t>Predicted height= 11.9 +1.62(35.5)</a:t>
            </a:r>
          </a:p>
          <a:p>
            <a:pPr lvl="2"/>
            <a:r>
              <a:rPr lang="en-US" dirty="0" smtClean="0"/>
              <a:t>Predicted height= 69.41 inches</a:t>
            </a:r>
          </a:p>
          <a:p>
            <a:r>
              <a:rPr lang="en-US" dirty="0" smtClean="0"/>
              <a:t>Mr. Timmins:</a:t>
            </a:r>
          </a:p>
          <a:p>
            <a:pPr lvl="1"/>
            <a:r>
              <a:rPr lang="en-US" dirty="0" smtClean="0"/>
              <a:t>y= 11.9 + 1.62x</a:t>
            </a:r>
          </a:p>
          <a:p>
            <a:pPr lvl="2"/>
            <a:r>
              <a:rPr lang="en-US" dirty="0" smtClean="0"/>
              <a:t>Predicted height= 11.9 + 1.62(37)</a:t>
            </a:r>
          </a:p>
          <a:p>
            <a:pPr lvl="2"/>
            <a:r>
              <a:rPr lang="en-US" dirty="0" smtClean="0"/>
              <a:t>Predicted height= 71.84 inches</a:t>
            </a:r>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99032"/>
          </a:xfrm>
        </p:spPr>
        <p:txBody>
          <a:bodyPr/>
          <a:lstStyle/>
          <a:p>
            <a:r>
              <a:rPr lang="en-US" dirty="0" smtClean="0"/>
              <a:t>Prediction of Teacher’s Heights</a:t>
            </a:r>
            <a:endParaRPr lang="en-US" dirty="0"/>
          </a:p>
        </p:txBody>
      </p:sp>
      <p:sp>
        <p:nvSpPr>
          <p:cNvPr id="3" name="Content Placeholder 2"/>
          <p:cNvSpPr>
            <a:spLocks noGrp="1"/>
          </p:cNvSpPr>
          <p:nvPr>
            <p:ph idx="1"/>
          </p:nvPr>
        </p:nvSpPr>
        <p:spPr>
          <a:xfrm>
            <a:off x="533400" y="2514600"/>
            <a:ext cx="8077200" cy="3276600"/>
          </a:xfrm>
        </p:spPr>
        <p:txBody>
          <a:bodyPr>
            <a:normAutofit fontScale="92500"/>
          </a:bodyPr>
          <a:lstStyle/>
          <a:p>
            <a:pPr algn="ctr">
              <a:buNone/>
            </a:pPr>
            <a:r>
              <a:rPr lang="en-US" sz="2800" dirty="0" smtClean="0"/>
              <a:t>We are confident in our predictions for the teacher’s heights because the inches measured for half of their arm span were not outliers in our graphs. Also, by looking at our residuals calculated, the LSRL correctly corresponds with the height of each person because the predicted value and the actual value are similar to one another.</a:t>
            </a:r>
            <a:endParaRPr lang="en-US" sz="2800" dirty="0"/>
          </a:p>
        </p:txBody>
      </p:sp>
      <p:sp>
        <p:nvSpPr>
          <p:cNvPr id="5" name="Rectangle 4"/>
          <p:cNvSpPr/>
          <p:nvPr/>
        </p:nvSpPr>
        <p:spPr>
          <a:xfrm>
            <a:off x="3352800" y="1143000"/>
            <a:ext cx="2175596" cy="1323439"/>
          </a:xfrm>
          <a:prstGeom prst="rect">
            <a:avLst/>
          </a:prstGeom>
          <a:noFill/>
        </p:spPr>
        <p:txBody>
          <a:bodyPr wrap="none" lIns="91440" tIns="45720" rIns="91440" bIns="45720">
            <a:spAutoFit/>
          </a:bodyPr>
          <a:lstStyle/>
          <a:p>
            <a:pPr algn="ctr"/>
            <a:r>
              <a:rPr lang="en-US" sz="8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1">
                      <a:satMod val="175000"/>
                      <a:alpha val="40000"/>
                    </a:schemeClr>
                  </a:glow>
                  <a:outerShdw blurRad="41275" dist="12700" dir="12000000" algn="tl" rotWithShape="0">
                    <a:srgbClr val="000000">
                      <a:alpha val="40000"/>
                    </a:srgbClr>
                  </a:outerShdw>
                  <a:reflection blurRad="6350" stA="60000" endA="900" endPos="58000" dir="5400000" sy="-100000" algn="bl" rotWithShape="0"/>
                </a:effectLst>
              </a:rPr>
              <a:t>YES!</a:t>
            </a:r>
            <a:endParaRPr lang="en-US" sz="8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1">
                    <a:satMod val="175000"/>
                    <a:alpha val="40000"/>
                  </a:schemeClr>
                </a:glow>
                <a:outerShdw blurRad="41275" dist="12700" dir="12000000" algn="tl" rotWithShape="0">
                  <a:srgbClr val="000000">
                    <a:alpha val="40000"/>
                  </a:srgbClr>
                </a:outerShdw>
                <a:reflection blurRad="6350" stA="60000" endA="900" endPos="58000" dir="5400000" sy="-100000" algn="bl" rotWithShape="0"/>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Errors/Bias</a:t>
            </a:r>
            <a:endParaRPr lang="en-US" dirty="0"/>
          </a:p>
        </p:txBody>
      </p:sp>
      <p:sp>
        <p:nvSpPr>
          <p:cNvPr id="3" name="Content Placeholder 2"/>
          <p:cNvSpPr>
            <a:spLocks noGrp="1"/>
          </p:cNvSpPr>
          <p:nvPr>
            <p:ph idx="1"/>
          </p:nvPr>
        </p:nvSpPr>
        <p:spPr>
          <a:xfrm>
            <a:off x="381000" y="1295400"/>
            <a:ext cx="8229600" cy="4800600"/>
          </a:xfrm>
        </p:spPr>
        <p:txBody>
          <a:bodyPr>
            <a:normAutofit fontScale="77500" lnSpcReduction="20000"/>
          </a:bodyPr>
          <a:lstStyle/>
          <a:p>
            <a:r>
              <a:rPr lang="en-US" dirty="0" smtClean="0"/>
              <a:t>25% of males in the class &amp; 75% of females</a:t>
            </a:r>
          </a:p>
          <a:p>
            <a:r>
              <a:rPr lang="en-US" dirty="0" smtClean="0"/>
              <a:t>Height:</a:t>
            </a:r>
          </a:p>
          <a:p>
            <a:pPr lvl="1"/>
            <a:r>
              <a:rPr lang="en-US" dirty="0" smtClean="0"/>
              <a:t>Poor scale accuracy &amp; determination</a:t>
            </a:r>
          </a:p>
          <a:p>
            <a:pPr lvl="1"/>
            <a:r>
              <a:rPr lang="en-US" dirty="0" smtClean="0"/>
              <a:t>Shoes worn</a:t>
            </a:r>
          </a:p>
          <a:p>
            <a:r>
              <a:rPr lang="en-US" dirty="0" smtClean="0"/>
              <a:t>Ankle:</a:t>
            </a:r>
          </a:p>
          <a:p>
            <a:pPr lvl="1"/>
            <a:r>
              <a:rPr lang="en-US" dirty="0" smtClean="0"/>
              <a:t>Socks worn</a:t>
            </a:r>
          </a:p>
          <a:p>
            <a:pPr lvl="1"/>
            <a:r>
              <a:rPr lang="en-US" dirty="0" smtClean="0"/>
              <a:t>75% due to other factors </a:t>
            </a:r>
          </a:p>
          <a:p>
            <a:r>
              <a:rPr lang="en-US" dirty="0" smtClean="0"/>
              <a:t>Wrist:</a:t>
            </a:r>
          </a:p>
          <a:p>
            <a:pPr lvl="1"/>
            <a:r>
              <a:rPr lang="en-US" dirty="0" smtClean="0"/>
              <a:t>25% due to other factors</a:t>
            </a:r>
          </a:p>
          <a:p>
            <a:r>
              <a:rPr lang="en-US" dirty="0" smtClean="0"/>
              <a:t>Half Arm Span: </a:t>
            </a:r>
          </a:p>
          <a:p>
            <a:pPr lvl="1"/>
            <a:r>
              <a:rPr lang="en-US" dirty="0" smtClean="0"/>
              <a:t>Unsure where the exact center of sternum</a:t>
            </a:r>
          </a:p>
          <a:p>
            <a:pPr lvl="1"/>
            <a:r>
              <a:rPr lang="en-US" dirty="0" smtClean="0"/>
              <a:t>Angle of arm</a:t>
            </a:r>
          </a:p>
          <a:p>
            <a:pPr lvl="1"/>
            <a:r>
              <a:rPr lang="en-US" dirty="0" smtClean="0"/>
              <a:t>Body position</a:t>
            </a:r>
          </a:p>
          <a:p>
            <a:pPr lvl="1"/>
            <a:r>
              <a:rPr lang="en-US" dirty="0" smtClean="0"/>
              <a:t>14% due to other factors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Body Measurements</a:t>
            </a:r>
            <a:endParaRPr lang="en-US" dirty="0"/>
          </a:p>
        </p:txBody>
      </p:sp>
      <p:sp>
        <p:nvSpPr>
          <p:cNvPr id="3" name="Content Placeholder 2"/>
          <p:cNvSpPr>
            <a:spLocks noGrp="1"/>
          </p:cNvSpPr>
          <p:nvPr>
            <p:ph idx="1"/>
          </p:nvPr>
        </p:nvSpPr>
        <p:spPr/>
        <p:txBody>
          <a:bodyPr/>
          <a:lstStyle/>
          <a:p>
            <a:r>
              <a:rPr lang="en-US" dirty="0" smtClean="0"/>
              <a:t>The three measurements that we collected were…</a:t>
            </a:r>
          </a:p>
          <a:p>
            <a:pPr lvl="1"/>
            <a:r>
              <a:rPr lang="en-US" dirty="0" smtClean="0"/>
              <a:t>Left wrist- around the wrist in inches</a:t>
            </a:r>
          </a:p>
          <a:p>
            <a:pPr lvl="1"/>
            <a:r>
              <a:rPr lang="en-US" dirty="0" smtClean="0"/>
              <a:t>Left ankle- around the ankle in inches with tape measurement</a:t>
            </a:r>
          </a:p>
          <a:p>
            <a:pPr lvl="1"/>
            <a:r>
              <a:rPr lang="en-US" dirty="0" smtClean="0"/>
              <a:t>Half arm span- from tip of middle finger of the right hand to the center of the sternum</a:t>
            </a:r>
          </a:p>
          <a:p>
            <a:r>
              <a:rPr lang="en-US" dirty="0" smtClean="0"/>
              <a:t>All measurements were taken with a tape measure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99032"/>
          </a:xfrm>
        </p:spPr>
        <p:txBody>
          <a:bodyPr/>
          <a:lstStyle/>
          <a:p>
            <a:r>
              <a:rPr lang="en-US" dirty="0" smtClean="0"/>
              <a:t>Height Vs. Left Ankle</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457200" y="1066799"/>
            <a:ext cx="3886200" cy="4652807"/>
          </a:xfrm>
          <a:prstGeom prst="rect">
            <a:avLst/>
          </a:prstGeom>
          <a:noFill/>
          <a:ln w="9525">
            <a:noFill/>
            <a:miter lim="800000"/>
            <a:headEnd/>
            <a:tailEnd/>
          </a:ln>
          <a:effectLst/>
        </p:spPr>
      </p:pic>
      <p:sp>
        <p:nvSpPr>
          <p:cNvPr id="6" name="TextBox 5"/>
          <p:cNvSpPr txBox="1"/>
          <p:nvPr/>
        </p:nvSpPr>
        <p:spPr>
          <a:xfrm>
            <a:off x="0" y="5867400"/>
            <a:ext cx="9144000" cy="646331"/>
          </a:xfrm>
          <a:prstGeom prst="rect">
            <a:avLst/>
          </a:prstGeom>
          <a:noFill/>
          <a:ln>
            <a:solidFill>
              <a:schemeClr val="accent1"/>
            </a:solidFill>
          </a:ln>
        </p:spPr>
        <p:txBody>
          <a:bodyPr wrap="square" rtlCol="0">
            <a:spAutoFit/>
          </a:bodyPr>
          <a:lstStyle/>
          <a:p>
            <a:pPr algn="ctr"/>
            <a:r>
              <a:rPr lang="en-US" dirty="0" smtClean="0"/>
              <a:t>Predicted height= 39.1 + 3.06(actual ankle measurement)</a:t>
            </a:r>
          </a:p>
          <a:p>
            <a:pPr algn="ctr"/>
            <a:r>
              <a:rPr lang="en-US" dirty="0"/>
              <a:t>r</a:t>
            </a:r>
            <a:r>
              <a:rPr lang="en-US" dirty="0" smtClean="0"/>
              <a:t>= 0.5     r</a:t>
            </a:r>
            <a:r>
              <a:rPr lang="en-US" baseline="30000" dirty="0" smtClean="0"/>
              <a:t>2</a:t>
            </a:r>
            <a:r>
              <a:rPr lang="en-US" dirty="0" smtClean="0"/>
              <a:t>= 0.25…25% of the change in height is due to the change in ankle size</a:t>
            </a:r>
            <a:endParaRPr lang="en-US" dirty="0"/>
          </a:p>
        </p:txBody>
      </p:sp>
      <p:sp>
        <p:nvSpPr>
          <p:cNvPr id="7" name="Content Placeholder 5"/>
          <p:cNvSpPr txBox="1">
            <a:spLocks/>
          </p:cNvSpPr>
          <p:nvPr/>
        </p:nvSpPr>
        <p:spPr>
          <a:xfrm>
            <a:off x="4572000" y="1066800"/>
            <a:ext cx="4419600" cy="4525963"/>
          </a:xfrm>
          <a:prstGeom prst="rect">
            <a:avLst/>
          </a:prstGeom>
          <a:ln>
            <a:noFill/>
          </a:ln>
        </p:spPr>
        <p:txBody>
          <a:bodyPr>
            <a:normAutofit fontScale="700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Scatter Plot:</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Linear, positive and moderately weak</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Slightly influential outlier</a:t>
            </a:r>
            <a:r>
              <a:rPr lang="en-US" sz="2600" noProof="0" dirty="0"/>
              <a:t> </a:t>
            </a:r>
            <a:r>
              <a:rPr lang="en-US" sz="2600" noProof="0" dirty="0" smtClean="0"/>
              <a:t>at</a:t>
            </a:r>
            <a:r>
              <a:rPr lang="en-US" sz="2600" dirty="0" smtClean="0"/>
              <a:t> (9, 75.5) &amp; influential outlier with high leverage at (10, 75)</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Residual Plot:</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Slightly scattered with a</a:t>
            </a:r>
            <a:r>
              <a:rPr kumimoji="0" lang="en-US" sz="2600" b="0" i="0" u="none" strike="noStrike" kern="1200" cap="none" spc="0" normalizeH="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curved</a:t>
            </a:r>
            <a:r>
              <a:rPr kumimoji="0" lang="en-US" sz="2600" b="0" i="0" u="none" strike="noStrike" kern="1200" cap="none" spc="0" normalizeH="0" noProof="0" dirty="0" smtClean="0">
                <a:ln>
                  <a:noFill/>
                </a:ln>
                <a:solidFill>
                  <a:schemeClr val="tx1"/>
                </a:solidFill>
                <a:effectLst/>
                <a:uLnTx/>
                <a:uFillTx/>
                <a:latin typeface="+mn-lt"/>
                <a:ea typeface="+mn-ea"/>
                <a:cs typeface="+mn-cs"/>
              </a:rPr>
              <a:t> pattern</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Good Model?</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This is not</a:t>
            </a:r>
            <a:r>
              <a:rPr kumimoji="0" lang="en-US" sz="2600" b="0" i="0" u="none" strike="noStrike" kern="1200" cap="none" spc="0" normalizeH="0" noProof="0" dirty="0" smtClean="0">
                <a:ln>
                  <a:noFill/>
                </a:ln>
                <a:solidFill>
                  <a:schemeClr val="tx1"/>
                </a:solidFill>
                <a:effectLst/>
                <a:uLnTx/>
                <a:uFillTx/>
                <a:latin typeface="+mn-lt"/>
                <a:ea typeface="+mn-ea"/>
                <a:cs typeface="+mn-cs"/>
              </a:rPr>
              <a:t> a good model for this date because although the scatter plot is linear, the correlation is low at 0.5, and the residual plot is slightly scattered with a curved pattern</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399032"/>
          </a:xfrm>
        </p:spPr>
        <p:txBody>
          <a:bodyPr/>
          <a:lstStyle/>
          <a:p>
            <a:r>
              <a:rPr lang="en-US" dirty="0" smtClean="0"/>
              <a:t>Height Vs.  Left Ankle</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381000" y="838200"/>
            <a:ext cx="3657600" cy="4231509"/>
          </a:xfrm>
          <a:prstGeom prst="rect">
            <a:avLst/>
          </a:prstGeom>
          <a:noFill/>
          <a:ln w="9525">
            <a:noFill/>
            <a:miter lim="800000"/>
            <a:headEnd/>
            <a:tailEnd/>
          </a:ln>
          <a:effectLst/>
        </p:spPr>
      </p:pic>
      <p:sp>
        <p:nvSpPr>
          <p:cNvPr id="5" name="TextBox 4"/>
          <p:cNvSpPr txBox="1"/>
          <p:nvPr/>
        </p:nvSpPr>
        <p:spPr>
          <a:xfrm>
            <a:off x="304800" y="5257800"/>
            <a:ext cx="8534400" cy="1077218"/>
          </a:xfrm>
          <a:prstGeom prst="rect">
            <a:avLst/>
          </a:prstGeom>
          <a:noFill/>
          <a:ln>
            <a:solidFill>
              <a:schemeClr val="accent1"/>
            </a:solidFill>
          </a:ln>
        </p:spPr>
        <p:txBody>
          <a:bodyPr wrap="square" rtlCol="0">
            <a:spAutoFit/>
          </a:bodyPr>
          <a:lstStyle/>
          <a:p>
            <a:pPr algn="ctr"/>
            <a:r>
              <a:rPr lang="en-US" sz="1600" dirty="0" smtClean="0"/>
              <a:t>Female: Predicted height= 56.9 + 0.818(actual ankle measurement)</a:t>
            </a:r>
          </a:p>
          <a:p>
            <a:pPr algn="ctr"/>
            <a:r>
              <a:rPr lang="en-US" sz="1600" dirty="0" smtClean="0"/>
              <a:t>r=0.228     r</a:t>
            </a:r>
            <a:r>
              <a:rPr lang="en-US" sz="1600" baseline="30000" dirty="0" smtClean="0"/>
              <a:t>2</a:t>
            </a:r>
            <a:r>
              <a:rPr lang="en-US" sz="1600" dirty="0" smtClean="0"/>
              <a:t>=0.052…5.2% of the change in height is due to the change in ankle size</a:t>
            </a:r>
          </a:p>
          <a:p>
            <a:pPr algn="ctr"/>
            <a:r>
              <a:rPr lang="en-US" sz="1600" dirty="0" smtClean="0"/>
              <a:t>Male: Predicted height= 45.4 + 2.75(actual ankle measurement)</a:t>
            </a:r>
          </a:p>
          <a:p>
            <a:pPr algn="ctr"/>
            <a:r>
              <a:rPr lang="en-US" sz="1600" dirty="0" smtClean="0"/>
              <a:t>r=0.509     r</a:t>
            </a:r>
            <a:r>
              <a:rPr lang="en-US" sz="1600" baseline="30000" dirty="0" smtClean="0"/>
              <a:t>2</a:t>
            </a:r>
            <a:r>
              <a:rPr lang="en-US" sz="1600" dirty="0" smtClean="0"/>
              <a:t>=0.26…26% of the change in height is due to the change in ankle size</a:t>
            </a:r>
            <a:endParaRPr lang="en-US" sz="1600" dirty="0"/>
          </a:p>
        </p:txBody>
      </p:sp>
      <p:sp>
        <p:nvSpPr>
          <p:cNvPr id="6" name="Content Placeholder 5"/>
          <p:cNvSpPr txBox="1">
            <a:spLocks/>
          </p:cNvSpPr>
          <p:nvPr/>
        </p:nvSpPr>
        <p:spPr>
          <a:xfrm>
            <a:off x="4191000" y="685800"/>
            <a:ext cx="4724400" cy="4525963"/>
          </a:xfrm>
          <a:prstGeom prst="rect">
            <a:avLst/>
          </a:prstGeom>
        </p:spPr>
        <p:txBody>
          <a:bodyPr>
            <a:normAutofit/>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Female:</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lang="en-US" noProof="0" dirty="0" smtClean="0"/>
              <a:t>Smaller heights</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Lower correlation and coefficient of determination </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Lower slope at 0.818</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75% of the class is females</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Male:</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Both</a:t>
            </a:r>
            <a:r>
              <a:rPr kumimoji="0" lang="en-US" sz="1800" b="0" i="0" u="none" strike="noStrike" kern="1200" cap="none" spc="0" normalizeH="0" noProof="0" dirty="0" smtClean="0">
                <a:ln>
                  <a:noFill/>
                </a:ln>
                <a:solidFill>
                  <a:schemeClr val="tx1"/>
                </a:solidFill>
                <a:effectLst/>
                <a:uLnTx/>
                <a:uFillTx/>
                <a:latin typeface="+mn-lt"/>
                <a:ea typeface="+mn-ea"/>
                <a:cs typeface="+mn-cs"/>
              </a:rPr>
              <a:t> </a:t>
            </a:r>
            <a:r>
              <a:rPr lang="en-US" dirty="0" smtClean="0"/>
              <a:t>outliers are present</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822960" lvl="1" indent="-285750">
              <a:spcBef>
                <a:spcPct val="20000"/>
              </a:spcBef>
              <a:buClr>
                <a:schemeClr val="accent1"/>
              </a:buClr>
              <a:buSzPct val="95000"/>
              <a:buFont typeface="Verdana"/>
              <a:buChar char="›"/>
            </a:pPr>
            <a:r>
              <a:rPr lang="en-US" dirty="0" smtClean="0"/>
              <a:t>Taller heights</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822960" lvl="1" indent="-285750">
              <a:spcBef>
                <a:spcPct val="20000"/>
              </a:spcBef>
              <a:buClr>
                <a:schemeClr val="accent1"/>
              </a:buClr>
              <a:buSzPct val="95000"/>
              <a:buFont typeface="Verdana"/>
              <a:buChar cha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Higher correlation </a:t>
            </a:r>
            <a:r>
              <a:rPr lang="en-US" dirty="0" smtClean="0"/>
              <a:t>and coefficient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of determination</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Only 25% of the class is males</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Steeper slope at 2.75</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Height Vs. Left Wrist</a:t>
            </a:r>
            <a:endParaRPr lang="en-US" dirty="0"/>
          </a:p>
        </p:txBody>
      </p:sp>
      <p:pic>
        <p:nvPicPr>
          <p:cNvPr id="4" name="Content Placeholder 3"/>
          <p:cNvPicPr>
            <a:picLocks noGrp="1" noChangeAspect="1" noChangeArrowheads="1"/>
          </p:cNvPicPr>
          <p:nvPr>
            <p:ph sz="half" idx="1"/>
          </p:nvPr>
        </p:nvPicPr>
        <p:blipFill>
          <a:blip r:embed="rId2" cstate="print"/>
          <a:stretch>
            <a:fillRect/>
          </a:stretch>
        </p:blipFill>
        <p:spPr bwMode="auto">
          <a:xfrm>
            <a:off x="533400" y="1066800"/>
            <a:ext cx="3829221" cy="4525962"/>
          </a:xfrm>
          <a:prstGeom prst="rect">
            <a:avLst/>
          </a:prstGeom>
          <a:noFill/>
          <a:ln w="9525">
            <a:noFill/>
            <a:miter lim="800000"/>
            <a:headEnd/>
            <a:tailEnd/>
          </a:ln>
          <a:effectLst/>
        </p:spPr>
      </p:pic>
      <p:sp>
        <p:nvSpPr>
          <p:cNvPr id="6" name="Content Placeholder 5"/>
          <p:cNvSpPr>
            <a:spLocks noGrp="1"/>
          </p:cNvSpPr>
          <p:nvPr>
            <p:ph sz="half" idx="2"/>
          </p:nvPr>
        </p:nvSpPr>
        <p:spPr>
          <a:xfrm>
            <a:off x="4648200" y="1143000"/>
            <a:ext cx="4038600" cy="4525963"/>
          </a:xfrm>
        </p:spPr>
        <p:txBody>
          <a:bodyPr>
            <a:normAutofit fontScale="77500" lnSpcReduction="20000"/>
          </a:bodyPr>
          <a:lstStyle/>
          <a:p>
            <a:r>
              <a:rPr lang="en-US" dirty="0" smtClean="0"/>
              <a:t>Scatter Plot:</a:t>
            </a:r>
          </a:p>
          <a:p>
            <a:pPr lvl="1"/>
            <a:r>
              <a:rPr lang="en-US" dirty="0" smtClean="0"/>
              <a:t>Linear, positive and moderately strong</a:t>
            </a:r>
          </a:p>
          <a:p>
            <a:pPr lvl="1"/>
            <a:r>
              <a:rPr lang="en-US" dirty="0" smtClean="0"/>
              <a:t>Influential outliers at (7, 75) &amp; (7, 75.5)</a:t>
            </a:r>
          </a:p>
          <a:p>
            <a:r>
              <a:rPr lang="en-US" dirty="0" smtClean="0"/>
              <a:t>Residual Plot:</a:t>
            </a:r>
          </a:p>
          <a:p>
            <a:pPr lvl="1"/>
            <a:r>
              <a:rPr lang="en-US" dirty="0" smtClean="0"/>
              <a:t>Scattered with a slight curve</a:t>
            </a:r>
          </a:p>
          <a:p>
            <a:r>
              <a:rPr lang="en-US" dirty="0" smtClean="0"/>
              <a:t>Good Model?</a:t>
            </a:r>
          </a:p>
          <a:p>
            <a:pPr lvl="1"/>
            <a:r>
              <a:rPr lang="en-US" dirty="0" smtClean="0"/>
              <a:t>This is a reasonable model because although the correlation is high at.866 and the scatter plot is linear, there is still a slight pattern in the residual plot.</a:t>
            </a:r>
          </a:p>
        </p:txBody>
      </p:sp>
      <p:sp>
        <p:nvSpPr>
          <p:cNvPr id="8" name="TextBox 7"/>
          <p:cNvSpPr txBox="1"/>
          <p:nvPr/>
        </p:nvSpPr>
        <p:spPr>
          <a:xfrm>
            <a:off x="0" y="5715000"/>
            <a:ext cx="9144000" cy="646331"/>
          </a:xfrm>
          <a:prstGeom prst="rect">
            <a:avLst/>
          </a:prstGeom>
          <a:noFill/>
          <a:ln>
            <a:solidFill>
              <a:schemeClr val="accent1"/>
            </a:solidFill>
          </a:ln>
        </p:spPr>
        <p:txBody>
          <a:bodyPr wrap="square" rtlCol="0">
            <a:spAutoFit/>
          </a:bodyPr>
          <a:lstStyle/>
          <a:p>
            <a:pPr algn="ctr"/>
            <a:r>
              <a:rPr lang="en-US" dirty="0" smtClean="0"/>
              <a:t>Predicted height= 25.5 + 6.65(actual wrist measurement)</a:t>
            </a:r>
          </a:p>
          <a:p>
            <a:pPr algn="ctr"/>
            <a:r>
              <a:rPr lang="en-US" dirty="0"/>
              <a:t>r</a:t>
            </a:r>
            <a:r>
              <a:rPr lang="en-US" dirty="0" smtClean="0"/>
              <a:t>= 0.866     r</a:t>
            </a:r>
            <a:r>
              <a:rPr lang="en-US" baseline="30000" dirty="0" smtClean="0"/>
              <a:t>2</a:t>
            </a:r>
            <a:r>
              <a:rPr lang="en-US" dirty="0" smtClean="0"/>
              <a:t>= 0.75…75% of the change in height is due to the change in wrist size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99032"/>
          </a:xfrm>
        </p:spPr>
        <p:txBody>
          <a:bodyPr/>
          <a:lstStyle/>
          <a:p>
            <a:r>
              <a:rPr lang="en-US" dirty="0" smtClean="0"/>
              <a:t>Height Vs. Left Wrist </a:t>
            </a:r>
            <a:endParaRPr lang="en-US" dirty="0"/>
          </a:p>
        </p:txBody>
      </p:sp>
      <p:pic>
        <p:nvPicPr>
          <p:cNvPr id="1026" name="Picture 2"/>
          <p:cNvPicPr>
            <a:picLocks noGrp="1" noChangeAspect="1" noChangeArrowheads="1"/>
          </p:cNvPicPr>
          <p:nvPr>
            <p:ph sz="half" idx="1"/>
          </p:nvPr>
        </p:nvPicPr>
        <p:blipFill>
          <a:blip r:embed="rId2" cstate="print"/>
          <a:stretch>
            <a:fillRect/>
          </a:stretch>
        </p:blipFill>
        <p:spPr bwMode="auto">
          <a:xfrm>
            <a:off x="304800" y="838200"/>
            <a:ext cx="4038600" cy="4191000"/>
          </a:xfrm>
          <a:prstGeom prst="rect">
            <a:avLst/>
          </a:prstGeom>
          <a:noFill/>
          <a:ln w="9525">
            <a:noFill/>
            <a:miter lim="800000"/>
            <a:headEnd/>
            <a:tailEnd/>
          </a:ln>
          <a:effectLst/>
        </p:spPr>
      </p:pic>
      <p:sp>
        <p:nvSpPr>
          <p:cNvPr id="6" name="Content Placeholder 5"/>
          <p:cNvSpPr>
            <a:spLocks noGrp="1"/>
          </p:cNvSpPr>
          <p:nvPr>
            <p:ph sz="half" idx="2"/>
          </p:nvPr>
        </p:nvSpPr>
        <p:spPr>
          <a:xfrm>
            <a:off x="4419600" y="914400"/>
            <a:ext cx="4724400" cy="4525963"/>
          </a:xfrm>
        </p:spPr>
        <p:txBody>
          <a:bodyPr>
            <a:normAutofit/>
          </a:bodyPr>
          <a:lstStyle/>
          <a:p>
            <a:r>
              <a:rPr lang="en-US" sz="1800" dirty="0" smtClean="0"/>
              <a:t>Female:</a:t>
            </a:r>
          </a:p>
          <a:p>
            <a:pPr lvl="1"/>
            <a:r>
              <a:rPr lang="en-US" sz="1800" dirty="0" smtClean="0"/>
              <a:t>Lower x-value &amp; y-value points</a:t>
            </a:r>
          </a:p>
          <a:p>
            <a:pPr lvl="1"/>
            <a:r>
              <a:rPr lang="en-US" sz="1800" dirty="0" smtClean="0"/>
              <a:t>Lower correlation and coefficient of determination </a:t>
            </a:r>
          </a:p>
          <a:p>
            <a:pPr lvl="1"/>
            <a:r>
              <a:rPr lang="en-US" sz="1800" dirty="0" smtClean="0"/>
              <a:t>Lower slope at 4.24</a:t>
            </a:r>
          </a:p>
          <a:p>
            <a:pPr lvl="1"/>
            <a:r>
              <a:rPr lang="en-US" sz="1800" dirty="0" smtClean="0"/>
              <a:t>75% of the class is females</a:t>
            </a:r>
          </a:p>
          <a:p>
            <a:r>
              <a:rPr lang="en-US" sz="1800" dirty="0" smtClean="0"/>
              <a:t>Male:</a:t>
            </a:r>
          </a:p>
          <a:p>
            <a:pPr lvl="1"/>
            <a:r>
              <a:rPr lang="en-US" sz="1800" dirty="0" smtClean="0"/>
              <a:t>Both outliers are males</a:t>
            </a:r>
          </a:p>
          <a:p>
            <a:pPr lvl="1"/>
            <a:r>
              <a:rPr lang="en-US" sz="1800" dirty="0" smtClean="0"/>
              <a:t>Higher  x-value &amp; y-value points</a:t>
            </a:r>
          </a:p>
          <a:p>
            <a:pPr lvl="1"/>
            <a:r>
              <a:rPr lang="en-US" sz="1800" dirty="0" smtClean="0"/>
              <a:t>Higher correlation and coefficient of determination</a:t>
            </a:r>
          </a:p>
          <a:p>
            <a:pPr lvl="1"/>
            <a:r>
              <a:rPr lang="en-US" sz="1800" dirty="0" smtClean="0"/>
              <a:t>Only 25% of the class is males</a:t>
            </a:r>
          </a:p>
          <a:p>
            <a:pPr lvl="1"/>
            <a:r>
              <a:rPr lang="en-US" sz="1800" dirty="0" smtClean="0"/>
              <a:t>Steeper slope at 7.74</a:t>
            </a:r>
            <a:endParaRPr lang="en-US" sz="1800" dirty="0"/>
          </a:p>
        </p:txBody>
      </p:sp>
      <p:sp>
        <p:nvSpPr>
          <p:cNvPr id="7" name="TextBox 6"/>
          <p:cNvSpPr txBox="1"/>
          <p:nvPr/>
        </p:nvSpPr>
        <p:spPr>
          <a:xfrm>
            <a:off x="304800" y="5410200"/>
            <a:ext cx="8458200" cy="1077218"/>
          </a:xfrm>
          <a:prstGeom prst="rect">
            <a:avLst/>
          </a:prstGeom>
          <a:noFill/>
          <a:ln>
            <a:solidFill>
              <a:schemeClr val="accent1"/>
            </a:solidFill>
          </a:ln>
        </p:spPr>
        <p:txBody>
          <a:bodyPr wrap="square" rtlCol="0">
            <a:spAutoFit/>
          </a:bodyPr>
          <a:lstStyle/>
          <a:p>
            <a:pPr algn="ctr"/>
            <a:r>
              <a:rPr lang="en-US" sz="1600" dirty="0" smtClean="0"/>
              <a:t>Female: Predicted height= 39.3 + 4.24(actual wrist measurement)</a:t>
            </a:r>
          </a:p>
          <a:p>
            <a:pPr algn="ctr"/>
            <a:r>
              <a:rPr lang="en-US" sz="1600" dirty="0" smtClean="0"/>
              <a:t>r= 0.6     r</a:t>
            </a:r>
            <a:r>
              <a:rPr lang="en-US" sz="1600" baseline="30000" dirty="0" smtClean="0"/>
              <a:t>2</a:t>
            </a:r>
            <a:r>
              <a:rPr lang="en-US" sz="1600" dirty="0" smtClean="0"/>
              <a:t>= 0.36…36% of the change in height is due to the change in wrist size</a:t>
            </a:r>
          </a:p>
          <a:p>
            <a:pPr algn="ctr"/>
            <a:r>
              <a:rPr lang="en-US" sz="1600" dirty="0" smtClean="0"/>
              <a:t>Male: Predicted height= 18.7 + 7.74(actual wrist measurement)</a:t>
            </a:r>
          </a:p>
          <a:p>
            <a:pPr algn="ctr"/>
            <a:r>
              <a:rPr lang="en-US" sz="1600" dirty="0" smtClean="0"/>
              <a:t>r= 0.7416     r</a:t>
            </a:r>
            <a:r>
              <a:rPr lang="en-US" sz="1600" baseline="30000" dirty="0" smtClean="0"/>
              <a:t>2</a:t>
            </a:r>
            <a:r>
              <a:rPr lang="en-US" sz="1600" dirty="0" smtClean="0"/>
              <a:t>=0.55…55% of the change in height is due to the change in wrist size</a:t>
            </a: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99032"/>
          </a:xfrm>
        </p:spPr>
        <p:txBody>
          <a:bodyPr/>
          <a:lstStyle/>
          <a:p>
            <a:r>
              <a:rPr lang="en-US" dirty="0" smtClean="0"/>
              <a:t>Height Vs. Half of Arm Span</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609600" y="990600"/>
            <a:ext cx="3744320" cy="4572000"/>
          </a:xfrm>
          <a:prstGeom prst="rect">
            <a:avLst/>
          </a:prstGeom>
          <a:noFill/>
          <a:ln w="9525">
            <a:noFill/>
            <a:miter lim="800000"/>
            <a:headEnd/>
            <a:tailEnd/>
          </a:ln>
          <a:effectLst/>
        </p:spPr>
      </p:pic>
      <p:sp>
        <p:nvSpPr>
          <p:cNvPr id="5" name="TextBox 4"/>
          <p:cNvSpPr txBox="1"/>
          <p:nvPr/>
        </p:nvSpPr>
        <p:spPr>
          <a:xfrm>
            <a:off x="152400" y="5715000"/>
            <a:ext cx="8839200" cy="923330"/>
          </a:xfrm>
          <a:prstGeom prst="rect">
            <a:avLst/>
          </a:prstGeom>
          <a:noFill/>
          <a:ln>
            <a:solidFill>
              <a:schemeClr val="accent1"/>
            </a:solidFill>
          </a:ln>
        </p:spPr>
        <p:txBody>
          <a:bodyPr wrap="square" rtlCol="0">
            <a:spAutoFit/>
          </a:bodyPr>
          <a:lstStyle/>
          <a:p>
            <a:pPr algn="ctr"/>
            <a:r>
              <a:rPr lang="en-US" dirty="0" smtClean="0"/>
              <a:t>Predicted height= 11.9 + 1.62(actual half of arm span measurement)</a:t>
            </a:r>
          </a:p>
          <a:p>
            <a:pPr algn="ctr"/>
            <a:r>
              <a:rPr lang="en-US" dirty="0"/>
              <a:t>r</a:t>
            </a:r>
            <a:r>
              <a:rPr lang="en-US" dirty="0" smtClean="0"/>
              <a:t>= 0.927     r</a:t>
            </a:r>
            <a:r>
              <a:rPr lang="en-US" baseline="30000" dirty="0" smtClean="0"/>
              <a:t>2</a:t>
            </a:r>
            <a:r>
              <a:rPr lang="en-US" dirty="0" smtClean="0"/>
              <a:t>= 0.86…86% of the change in height is due to the change in half of the arm span length</a:t>
            </a:r>
            <a:endParaRPr lang="en-US" dirty="0"/>
          </a:p>
        </p:txBody>
      </p:sp>
      <p:sp>
        <p:nvSpPr>
          <p:cNvPr id="6" name="Content Placeholder 5"/>
          <p:cNvSpPr txBox="1">
            <a:spLocks/>
          </p:cNvSpPr>
          <p:nvPr/>
        </p:nvSpPr>
        <p:spPr>
          <a:xfrm>
            <a:off x="4648200" y="1143000"/>
            <a:ext cx="4343400" cy="4525963"/>
          </a:xfrm>
          <a:prstGeom prst="rect">
            <a:avLst/>
          </a:prstGeom>
        </p:spPr>
        <p:txBody>
          <a:bodyPr>
            <a:normAutofit fontScale="925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Scatter Plot:</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Linear, positive and</a:t>
            </a:r>
            <a:r>
              <a:rPr kumimoji="0" lang="en-US" sz="2100" b="0" i="0" u="none" strike="noStrike" kern="1200" cap="none" spc="0" normalizeH="0" noProof="0" dirty="0" smtClean="0">
                <a:ln>
                  <a:noFill/>
                </a:ln>
                <a:solidFill>
                  <a:schemeClr val="tx1"/>
                </a:solidFill>
                <a:effectLst/>
                <a:uLnTx/>
                <a:uFillTx/>
                <a:latin typeface="+mn-lt"/>
                <a:ea typeface="+mn-ea"/>
                <a:cs typeface="+mn-cs"/>
              </a:rPr>
              <a:t> </a:t>
            </a:r>
            <a:r>
              <a:rPr kumimoji="0" lang="en-US" sz="2100" b="0" i="0" u="none" strike="noStrike" kern="1200" cap="none" spc="0" normalizeH="0" baseline="0" noProof="0" dirty="0" smtClean="0">
                <a:ln>
                  <a:noFill/>
                </a:ln>
                <a:solidFill>
                  <a:schemeClr val="tx1"/>
                </a:solidFill>
                <a:effectLst/>
                <a:uLnTx/>
                <a:uFillTx/>
                <a:latin typeface="+mn-lt"/>
                <a:ea typeface="+mn-ea"/>
                <a:cs typeface="+mn-cs"/>
              </a:rPr>
              <a:t>strong</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Influential outliers with slight high leverage at (38, 75) &amp; (39, 75.5)</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Residual Plot:</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Scattered</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Good Model?</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This is our</a:t>
            </a:r>
            <a:r>
              <a:rPr kumimoji="0" lang="en-US" sz="2100" b="0" i="0" u="none" strike="noStrike" kern="1200" cap="none" spc="0" normalizeH="0" noProof="0" dirty="0" smtClean="0">
                <a:ln>
                  <a:noFill/>
                </a:ln>
                <a:solidFill>
                  <a:schemeClr val="tx1"/>
                </a:solidFill>
                <a:effectLst/>
                <a:uLnTx/>
                <a:uFillTx/>
                <a:latin typeface="+mn-lt"/>
                <a:ea typeface="+mn-ea"/>
                <a:cs typeface="+mn-cs"/>
              </a:rPr>
              <a:t> best</a:t>
            </a:r>
            <a:r>
              <a:rPr kumimoji="0" lang="en-US" sz="2100" b="0" i="0" u="none" strike="noStrike" kern="1200" cap="none" spc="0" normalizeH="0" baseline="0" noProof="0" dirty="0" smtClean="0">
                <a:ln>
                  <a:noFill/>
                </a:ln>
                <a:solidFill>
                  <a:schemeClr val="tx1"/>
                </a:solidFill>
                <a:effectLst/>
                <a:uLnTx/>
                <a:uFillTx/>
                <a:latin typeface="+mn-lt"/>
                <a:ea typeface="+mn-ea"/>
                <a:cs typeface="+mn-cs"/>
              </a:rPr>
              <a:t> model because the correlation is high</a:t>
            </a:r>
            <a:r>
              <a:rPr kumimoji="0" lang="en-US" sz="2100" b="0" i="0" u="none" strike="noStrike" kern="1200" cap="none" spc="0" normalizeH="0" noProof="0" dirty="0" smtClean="0">
                <a:ln>
                  <a:noFill/>
                </a:ln>
                <a:solidFill>
                  <a:schemeClr val="tx1"/>
                </a:solidFill>
                <a:effectLst/>
                <a:uLnTx/>
                <a:uFillTx/>
                <a:latin typeface="+mn-lt"/>
                <a:ea typeface="+mn-ea"/>
                <a:cs typeface="+mn-cs"/>
              </a:rPr>
              <a:t> at 0.927</a:t>
            </a:r>
            <a:r>
              <a:rPr lang="en-US" sz="2100" dirty="0" smtClean="0"/>
              <a:t>, </a:t>
            </a:r>
            <a:r>
              <a:rPr kumimoji="0" lang="en-US" sz="2100" b="0" i="0" u="none" strike="noStrike" kern="1200" cap="none" spc="0" normalizeH="0" baseline="0" noProof="0" dirty="0" smtClean="0">
                <a:ln>
                  <a:noFill/>
                </a:ln>
                <a:solidFill>
                  <a:schemeClr val="tx1"/>
                </a:solidFill>
                <a:effectLst/>
                <a:uLnTx/>
                <a:uFillTx/>
                <a:latin typeface="+mn-lt"/>
                <a:ea typeface="+mn-ea"/>
                <a:cs typeface="+mn-cs"/>
              </a:rPr>
              <a:t>the scatter plot is linear, and there is no</a:t>
            </a:r>
            <a:r>
              <a:rPr kumimoji="0" lang="en-US" sz="2100" b="0" i="0" u="none" strike="noStrike" kern="1200" cap="none" spc="0" normalizeH="0" noProof="0" dirty="0" smtClean="0">
                <a:ln>
                  <a:noFill/>
                </a:ln>
                <a:solidFill>
                  <a:schemeClr val="tx1"/>
                </a:solidFill>
                <a:effectLst/>
                <a:uLnTx/>
                <a:uFillTx/>
                <a:latin typeface="+mn-lt"/>
                <a:ea typeface="+mn-ea"/>
                <a:cs typeface="+mn-cs"/>
              </a:rPr>
              <a:t> pattern seen in the residual plot.</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99032"/>
          </a:xfrm>
        </p:spPr>
        <p:txBody>
          <a:bodyPr/>
          <a:lstStyle/>
          <a:p>
            <a:r>
              <a:rPr lang="en-US" dirty="0" smtClean="0"/>
              <a:t>Height Vs. Half of Arm Span</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533400" y="838200"/>
            <a:ext cx="3874374" cy="4114800"/>
          </a:xfrm>
          <a:prstGeom prst="rect">
            <a:avLst/>
          </a:prstGeom>
          <a:noFill/>
          <a:ln w="9525">
            <a:noFill/>
            <a:miter lim="800000"/>
            <a:headEnd/>
            <a:tailEnd/>
          </a:ln>
          <a:effectLst/>
        </p:spPr>
      </p:pic>
      <p:sp>
        <p:nvSpPr>
          <p:cNvPr id="5" name="TextBox 4"/>
          <p:cNvSpPr txBox="1"/>
          <p:nvPr/>
        </p:nvSpPr>
        <p:spPr>
          <a:xfrm>
            <a:off x="152400" y="5105400"/>
            <a:ext cx="8839200" cy="1569660"/>
          </a:xfrm>
          <a:prstGeom prst="rect">
            <a:avLst/>
          </a:prstGeom>
          <a:noFill/>
          <a:ln>
            <a:solidFill>
              <a:schemeClr val="accent1"/>
            </a:solidFill>
          </a:ln>
        </p:spPr>
        <p:txBody>
          <a:bodyPr wrap="square" rtlCol="0">
            <a:spAutoFit/>
          </a:bodyPr>
          <a:lstStyle/>
          <a:p>
            <a:pPr algn="ctr"/>
            <a:r>
              <a:rPr lang="en-US" sz="1600" dirty="0" smtClean="0"/>
              <a:t>Female: Predicted height= 22 + 1.297(actual half of arm span measurement)</a:t>
            </a:r>
          </a:p>
          <a:p>
            <a:pPr algn="ctr"/>
            <a:r>
              <a:rPr lang="en-US" sz="1600" dirty="0" smtClean="0"/>
              <a:t>r= 0.781     r</a:t>
            </a:r>
            <a:r>
              <a:rPr lang="en-US" sz="1600" baseline="30000" dirty="0" smtClean="0"/>
              <a:t>2</a:t>
            </a:r>
            <a:r>
              <a:rPr lang="en-US" sz="1600" dirty="0" smtClean="0"/>
              <a:t>= 0.61…61% of the change in height is due to the change in half the arm span length</a:t>
            </a:r>
          </a:p>
          <a:p>
            <a:pPr algn="ctr"/>
            <a:r>
              <a:rPr lang="en-US" sz="1600" dirty="0" smtClean="0"/>
              <a:t>Male: Predicted height= 22 + 1.352(actual half of arm span  measurement)</a:t>
            </a:r>
          </a:p>
          <a:p>
            <a:pPr algn="ctr"/>
            <a:r>
              <a:rPr lang="en-US" sz="1600" dirty="0" smtClean="0"/>
              <a:t>r= 0.9     r</a:t>
            </a:r>
            <a:r>
              <a:rPr lang="en-US" sz="1600" baseline="30000" dirty="0" smtClean="0"/>
              <a:t>2</a:t>
            </a:r>
            <a:r>
              <a:rPr lang="en-US" sz="1600" dirty="0" smtClean="0"/>
              <a:t>=0.81…81% of the change in height is due to the change in half the arm span length</a:t>
            </a:r>
            <a:endParaRPr lang="en-US" sz="1600" dirty="0"/>
          </a:p>
        </p:txBody>
      </p:sp>
      <p:sp>
        <p:nvSpPr>
          <p:cNvPr id="6" name="Content Placeholder 5"/>
          <p:cNvSpPr txBox="1">
            <a:spLocks/>
          </p:cNvSpPr>
          <p:nvPr/>
        </p:nvSpPr>
        <p:spPr>
          <a:xfrm>
            <a:off x="4419600" y="914400"/>
            <a:ext cx="4724400" cy="4525963"/>
          </a:xfrm>
          <a:prstGeom prst="rect">
            <a:avLst/>
          </a:prstGeom>
        </p:spPr>
        <p:txBody>
          <a:bodyPr>
            <a:normAutofit/>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Female:</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Lower x-value &amp; y-value points</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Lower correlation and coefficient of determination </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Lower slope at 1.297</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75% of the class is females</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Male:</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Both outliers are males</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Higher  x-value &amp; y-value points</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Higher correlation and coefficient of determination</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Only 25% of the class is males</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Steeper slope at 1.352</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Residuals for group members</a:t>
            </a:r>
            <a:endParaRPr lang="en-US" dirty="0"/>
          </a:p>
        </p:txBody>
      </p:sp>
      <p:sp>
        <p:nvSpPr>
          <p:cNvPr id="3" name="Content Placeholder 2"/>
          <p:cNvSpPr>
            <a:spLocks noGrp="1"/>
          </p:cNvSpPr>
          <p:nvPr>
            <p:ph sz="half" idx="1"/>
          </p:nvPr>
        </p:nvSpPr>
        <p:spPr>
          <a:xfrm>
            <a:off x="381000" y="1447800"/>
            <a:ext cx="4114800" cy="2743200"/>
          </a:xfrm>
        </p:spPr>
        <p:txBody>
          <a:bodyPr>
            <a:normAutofit/>
          </a:bodyPr>
          <a:lstStyle/>
          <a:p>
            <a:r>
              <a:rPr lang="en-US" sz="1400" dirty="0" smtClean="0"/>
              <a:t>Chelsea:</a:t>
            </a:r>
          </a:p>
          <a:p>
            <a:pPr lvl="1"/>
            <a:r>
              <a:rPr lang="en-US" sz="1400" dirty="0" smtClean="0"/>
              <a:t>y= 11.9 + 1.62(33)</a:t>
            </a:r>
          </a:p>
          <a:p>
            <a:pPr lvl="2"/>
            <a:r>
              <a:rPr lang="en-US" sz="1400" dirty="0" smtClean="0"/>
              <a:t>Predicted height= 65.36 inches</a:t>
            </a:r>
          </a:p>
          <a:p>
            <a:pPr lvl="2"/>
            <a:r>
              <a:rPr lang="en-US" sz="1400" dirty="0" smtClean="0"/>
              <a:t>Actual(66) – predicted(65.36) = 0.64 inches</a:t>
            </a:r>
          </a:p>
          <a:p>
            <a:pPr lvl="1"/>
            <a:r>
              <a:rPr lang="en-US" sz="1400" dirty="0" smtClean="0"/>
              <a:t>F: y= 22 + 1.297(33)</a:t>
            </a:r>
          </a:p>
          <a:p>
            <a:pPr lvl="2"/>
            <a:r>
              <a:rPr lang="en-US" sz="1400" dirty="0" smtClean="0"/>
              <a:t>Predicted height= 64.801 inches</a:t>
            </a:r>
          </a:p>
          <a:p>
            <a:pPr lvl="2"/>
            <a:r>
              <a:rPr lang="en-US" sz="1400" dirty="0" smtClean="0"/>
              <a:t>Actual(66) – predicted(64.801) = 1.199 inches</a:t>
            </a:r>
          </a:p>
        </p:txBody>
      </p:sp>
      <p:sp>
        <p:nvSpPr>
          <p:cNvPr id="4" name="Content Placeholder 3"/>
          <p:cNvSpPr>
            <a:spLocks noGrp="1"/>
          </p:cNvSpPr>
          <p:nvPr>
            <p:ph sz="half" idx="2"/>
          </p:nvPr>
        </p:nvSpPr>
        <p:spPr>
          <a:xfrm>
            <a:off x="4724400" y="1524000"/>
            <a:ext cx="4038600" cy="2895600"/>
          </a:xfrm>
        </p:spPr>
        <p:txBody>
          <a:bodyPr>
            <a:noAutofit/>
          </a:bodyPr>
          <a:lstStyle/>
          <a:p>
            <a:r>
              <a:rPr lang="en-US" sz="1400" dirty="0" smtClean="0"/>
              <a:t>Alex:</a:t>
            </a:r>
          </a:p>
          <a:p>
            <a:pPr lvl="1"/>
            <a:r>
              <a:rPr lang="en-US" sz="1400" dirty="0" smtClean="0"/>
              <a:t>y= 11.9 + 1.62(31)</a:t>
            </a:r>
          </a:p>
          <a:p>
            <a:pPr lvl="2"/>
            <a:r>
              <a:rPr lang="en-US" sz="1400" dirty="0" smtClean="0"/>
              <a:t>Predicted height= 62.12 inches</a:t>
            </a:r>
          </a:p>
          <a:p>
            <a:pPr lvl="2"/>
            <a:r>
              <a:rPr lang="en-US" sz="1400" dirty="0" smtClean="0"/>
              <a:t>Actual(62) – predicted(62.12) = -0.12 inches</a:t>
            </a:r>
          </a:p>
          <a:p>
            <a:pPr lvl="1"/>
            <a:r>
              <a:rPr lang="en-US" sz="1400" dirty="0" smtClean="0"/>
              <a:t>F: y= 22 + 1.297(31)</a:t>
            </a:r>
          </a:p>
          <a:p>
            <a:pPr lvl="2"/>
            <a:r>
              <a:rPr lang="en-US" sz="1400" dirty="0" smtClean="0"/>
              <a:t>Predicted height= 62.207 inches</a:t>
            </a:r>
          </a:p>
          <a:p>
            <a:pPr lvl="2"/>
            <a:r>
              <a:rPr lang="en-US" sz="1400" dirty="0" smtClean="0"/>
              <a:t>Actual(62) – predicted(62.207) = -0.207</a:t>
            </a:r>
            <a:endParaRPr lang="en-US" sz="1400" dirty="0"/>
          </a:p>
        </p:txBody>
      </p:sp>
      <p:sp>
        <p:nvSpPr>
          <p:cNvPr id="10" name="Content Placeholder 2"/>
          <p:cNvSpPr txBox="1">
            <a:spLocks/>
          </p:cNvSpPr>
          <p:nvPr/>
        </p:nvSpPr>
        <p:spPr>
          <a:xfrm>
            <a:off x="381000" y="3962400"/>
            <a:ext cx="4038600" cy="2133600"/>
          </a:xfrm>
          <a:prstGeom prst="rect">
            <a:avLst/>
          </a:prstGeom>
        </p:spPr>
        <p:txBody>
          <a:bodyPr vert="horz" anchor="t">
            <a:noAutofit/>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Colleen:</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y= 11.9 + 1.62(31.5)</a:t>
            </a:r>
          </a:p>
          <a:p>
            <a:pPr marL="1106424" marR="0" lvl="2" indent="-228600" algn="l" defTabSz="914400" rtl="0" eaLnBrk="1" fontAlgn="auto" latinLnBrk="0" hangingPunct="1">
              <a:lnSpc>
                <a:spcPct val="100000"/>
              </a:lnSpc>
              <a:spcBef>
                <a:spcPct val="20000"/>
              </a:spcBef>
              <a:spcAft>
                <a:spcPts val="0"/>
              </a:spcAft>
              <a:buClr>
                <a:schemeClr val="accent1"/>
              </a:buClr>
              <a:buSzTx/>
              <a:buFont typeface="Wingdings 2"/>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Predicted height= 62.93 inches</a:t>
            </a:r>
          </a:p>
          <a:p>
            <a:pPr marL="1106424" marR="0" lvl="2" indent="-228600" algn="l" defTabSz="914400" rtl="0" eaLnBrk="1" fontAlgn="auto" latinLnBrk="0" hangingPunct="1">
              <a:lnSpc>
                <a:spcPct val="100000"/>
              </a:lnSpc>
              <a:spcBef>
                <a:spcPct val="20000"/>
              </a:spcBef>
              <a:spcAft>
                <a:spcPts val="0"/>
              </a:spcAft>
              <a:buClr>
                <a:schemeClr val="accent1"/>
              </a:buClr>
              <a:buSzTx/>
              <a:buFont typeface="Wingdings 2"/>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Actual(62) – predicted(62.93) = -0.93 inches</a:t>
            </a:r>
          </a:p>
          <a:p>
            <a:pPr marL="822960" marR="0" lvl="1" indent="-285750" algn="l" defTabSz="914400" rtl="0" eaLnBrk="1" fontAlgn="auto" latinLnBrk="0" hangingPunct="1">
              <a:lnSpc>
                <a:spcPct val="100000"/>
              </a:lnSpc>
              <a:spcBef>
                <a:spcPct val="20000"/>
              </a:spcBef>
              <a:spcAft>
                <a:spcPts val="0"/>
              </a:spcAft>
              <a:buClr>
                <a:schemeClr val="accent1"/>
              </a:buClr>
              <a:buSzPct val="95000"/>
              <a:buFont typeface="Verdana"/>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F: y= 22 + 1.297(31.5)</a:t>
            </a:r>
          </a:p>
          <a:p>
            <a:pPr marL="1106424" marR="0" lvl="2" indent="-228600" algn="l" defTabSz="914400" rtl="0" eaLnBrk="1" fontAlgn="auto" latinLnBrk="0" hangingPunct="1">
              <a:lnSpc>
                <a:spcPct val="100000"/>
              </a:lnSpc>
              <a:spcBef>
                <a:spcPct val="20000"/>
              </a:spcBef>
              <a:spcAft>
                <a:spcPts val="0"/>
              </a:spcAft>
              <a:buClr>
                <a:schemeClr val="accent1"/>
              </a:buClr>
              <a:buSzTx/>
              <a:buFont typeface="Wingdings 2"/>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Predicted height=</a:t>
            </a:r>
            <a:r>
              <a:rPr kumimoji="0" lang="en-US" sz="1400" b="0" i="0" u="none" strike="noStrike" kern="1200" cap="none" spc="0" normalizeH="0" noProof="0" dirty="0" smtClean="0">
                <a:ln>
                  <a:noFill/>
                </a:ln>
                <a:solidFill>
                  <a:schemeClr val="tx1"/>
                </a:solidFill>
                <a:effectLst/>
                <a:uLnTx/>
                <a:uFillTx/>
                <a:latin typeface="+mn-lt"/>
                <a:ea typeface="+mn-ea"/>
                <a:cs typeface="+mn-cs"/>
              </a:rPr>
              <a:t> 62.8555 inches</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1106424" marR="0" lvl="2" indent="-228600" algn="l" defTabSz="914400" rtl="0" eaLnBrk="1" fontAlgn="auto" latinLnBrk="0" hangingPunct="1">
              <a:lnSpc>
                <a:spcPct val="100000"/>
              </a:lnSpc>
              <a:spcBef>
                <a:spcPct val="20000"/>
              </a:spcBef>
              <a:spcAft>
                <a:spcPts val="0"/>
              </a:spcAft>
              <a:buClr>
                <a:schemeClr val="accent1"/>
              </a:buClr>
              <a:buSzTx/>
              <a:buFont typeface="Wingdings 2"/>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Actual(62) – predicted(62.8555) = -0.8555</a:t>
            </a:r>
            <a:r>
              <a:rPr kumimoji="0" lang="en-US" sz="1400" b="0" i="0" u="none" strike="noStrike" kern="1200" cap="none" spc="0" normalizeH="0" noProof="0" dirty="0" smtClean="0">
                <a:ln>
                  <a:noFill/>
                </a:ln>
                <a:solidFill>
                  <a:schemeClr val="tx1"/>
                </a:solidFill>
                <a:effectLst/>
                <a:uLnTx/>
                <a:uFillTx/>
                <a:latin typeface="+mn-lt"/>
                <a:ea typeface="+mn-ea"/>
                <a:cs typeface="+mn-cs"/>
              </a:rPr>
              <a:t> </a:t>
            </a:r>
            <a:r>
              <a:rPr kumimoji="0" lang="en-US" sz="1400" b="0" i="0" u="none" strike="noStrike" kern="1200" cap="none" spc="0" normalizeH="0" baseline="0" noProof="0" dirty="0" smtClean="0">
                <a:ln>
                  <a:noFill/>
                </a:ln>
                <a:solidFill>
                  <a:schemeClr val="tx1"/>
                </a:solidFill>
                <a:effectLst/>
                <a:uLnTx/>
                <a:uFillTx/>
                <a:latin typeface="+mn-lt"/>
                <a:ea typeface="+mn-ea"/>
                <a:cs typeface="+mn-cs"/>
              </a:rPr>
              <a:t>inches</a:t>
            </a:r>
          </a:p>
        </p:txBody>
      </p:sp>
      <p:sp>
        <p:nvSpPr>
          <p:cNvPr id="6" name="Content Placeholder 2"/>
          <p:cNvSpPr txBox="1">
            <a:spLocks/>
          </p:cNvSpPr>
          <p:nvPr/>
        </p:nvSpPr>
        <p:spPr>
          <a:xfrm>
            <a:off x="4953000" y="4114800"/>
            <a:ext cx="4038600" cy="1752600"/>
          </a:xfrm>
          <a:prstGeom prst="rect">
            <a:avLst/>
          </a:prstGeom>
          <a:ln>
            <a:solidFill>
              <a:schemeClr val="accent1"/>
            </a:solidFill>
          </a:ln>
        </p:spPr>
        <p:txBody>
          <a:bodyPr vert="horz" anchor="t">
            <a:normAutofit fontScale="92500"/>
          </a:bodyPr>
          <a:lstStyle/>
          <a:p>
            <a:pPr marL="448056" marR="0" lvl="0" indent="-384048" algn="ctr" defTabSz="914400" rtl="0" eaLnBrk="1" fontAlgn="auto" latinLnBrk="0" hangingPunct="1">
              <a:lnSpc>
                <a:spcPct val="100000"/>
              </a:lnSpc>
              <a:spcBef>
                <a:spcPct val="20000"/>
              </a:spcBef>
              <a:spcAft>
                <a:spcPts val="0"/>
              </a:spcAft>
              <a:buClr>
                <a:schemeClr val="accent1"/>
              </a:buClr>
              <a:buSzPct val="80000"/>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The</a:t>
            </a:r>
            <a:r>
              <a:rPr kumimoji="0" lang="en-US" sz="2600" b="0" i="0" u="none" strike="noStrike" kern="1200" cap="none" spc="0" normalizeH="0" noProof="0" dirty="0" smtClean="0">
                <a:ln>
                  <a:noFill/>
                </a:ln>
                <a:solidFill>
                  <a:schemeClr val="tx1"/>
                </a:solidFill>
                <a:effectLst/>
                <a:uLnTx/>
                <a:uFillTx/>
                <a:latin typeface="+mn-lt"/>
                <a:ea typeface="+mn-ea"/>
                <a:cs typeface="+mn-cs"/>
              </a:rPr>
              <a:t> general equation of y= 11.9 + 1.62x had more of an accuracy with our data.</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176</TotalTime>
  <Words>1061</Words>
  <Application>Microsoft Office PowerPoint</Application>
  <PresentationFormat>On-screen Show (4:3)</PresentationFormat>
  <Paragraphs>137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Verve</vt:lpstr>
      <vt:lpstr>Slide 1</vt:lpstr>
      <vt:lpstr>Body Measurements</vt:lpstr>
      <vt:lpstr>Height Vs. Left Ankle</vt:lpstr>
      <vt:lpstr>Height Vs.  Left Ankle</vt:lpstr>
      <vt:lpstr>Height Vs. Left Wrist</vt:lpstr>
      <vt:lpstr>Height Vs. Left Wrist </vt:lpstr>
      <vt:lpstr>Height Vs. Half of Arm Span</vt:lpstr>
      <vt:lpstr>Height Vs. Half of Arm Span</vt:lpstr>
      <vt:lpstr>Residuals for group members</vt:lpstr>
      <vt:lpstr>Prediction of Teacher’s Heights</vt:lpstr>
      <vt:lpstr>Prediction of Teacher’s Heights</vt:lpstr>
      <vt:lpstr>Errors/Bias</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carleton.c287</dc:creator>
  <cp:lastModifiedBy>schittic</cp:lastModifiedBy>
  <cp:revision>36</cp:revision>
  <dcterms:created xsi:type="dcterms:W3CDTF">2010-10-12T15:48:33Z</dcterms:created>
  <dcterms:modified xsi:type="dcterms:W3CDTF">2010-10-15T13:05:36Z</dcterms:modified>
</cp:coreProperties>
</file>